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51F48B-3A3B-468B-8D74-23168C06C6A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C3E4A1A6-EA41-4285-A28F-2FED21271F99}">
      <dgm:prSet custT="1"/>
      <dgm:spPr/>
      <dgm:t>
        <a:bodyPr/>
        <a:lstStyle/>
        <a:p>
          <a:pPr rtl="0"/>
          <a:r>
            <a:rPr lang="ru-RU" sz="2400" b="1" dirty="0" smtClean="0"/>
            <a:t>1. Создание базы для обучения учащихся основам предпринимательства и овощеводства, с получением практических навыков по данным предметам.</a:t>
          </a:r>
          <a:endParaRPr lang="ru-RU" sz="2400" dirty="0"/>
        </a:p>
      </dgm:t>
    </dgm:pt>
    <dgm:pt modelId="{9EADE32D-99DE-4437-A922-2EBC7A2023FB}" type="parTrans" cxnId="{34207A80-F674-4C7A-9B46-4931B6CECB3B}">
      <dgm:prSet/>
      <dgm:spPr/>
      <dgm:t>
        <a:bodyPr/>
        <a:lstStyle/>
        <a:p>
          <a:endParaRPr lang="ru-RU"/>
        </a:p>
      </dgm:t>
    </dgm:pt>
    <dgm:pt modelId="{0D3B5B93-8089-4F93-B27F-80739B905DC9}" type="sibTrans" cxnId="{34207A80-F674-4C7A-9B46-4931B6CECB3B}">
      <dgm:prSet/>
      <dgm:spPr/>
      <dgm:t>
        <a:bodyPr/>
        <a:lstStyle/>
        <a:p>
          <a:endParaRPr lang="ru-RU"/>
        </a:p>
      </dgm:t>
    </dgm:pt>
    <dgm:pt modelId="{8EE53F7E-3105-46C4-94FB-55ACB2E5BBA6}">
      <dgm:prSet custT="1"/>
      <dgm:spPr/>
      <dgm:t>
        <a:bodyPr/>
        <a:lstStyle/>
        <a:p>
          <a:pPr rtl="0"/>
          <a:r>
            <a:rPr lang="ru-RU" sz="2000" b="1" dirty="0" smtClean="0"/>
            <a:t>2. Выращивание рассады капусты для продажи населению и </a:t>
          </a:r>
          <a:r>
            <a:rPr lang="ru-RU" sz="2400" b="1" dirty="0" smtClean="0"/>
            <a:t>учреждениям</a:t>
          </a:r>
          <a:r>
            <a:rPr lang="ru-RU" sz="2000" b="1" dirty="0" smtClean="0"/>
            <a:t> </a:t>
          </a:r>
          <a:endParaRPr lang="ru-RU" sz="2000" dirty="0"/>
        </a:p>
      </dgm:t>
    </dgm:pt>
    <dgm:pt modelId="{8C5DDB44-9AF5-46B7-B554-1A7FC86703B7}" type="parTrans" cxnId="{4E7E045C-C6FD-4E5B-AFCA-18C2BE5D88F7}">
      <dgm:prSet/>
      <dgm:spPr/>
      <dgm:t>
        <a:bodyPr/>
        <a:lstStyle/>
        <a:p>
          <a:endParaRPr lang="ru-RU"/>
        </a:p>
      </dgm:t>
    </dgm:pt>
    <dgm:pt modelId="{2CEDD983-421C-47CD-98DD-8C7668C0CCC0}" type="sibTrans" cxnId="{4E7E045C-C6FD-4E5B-AFCA-18C2BE5D88F7}">
      <dgm:prSet/>
      <dgm:spPr/>
      <dgm:t>
        <a:bodyPr/>
        <a:lstStyle/>
        <a:p>
          <a:endParaRPr lang="ru-RU"/>
        </a:p>
      </dgm:t>
    </dgm:pt>
    <dgm:pt modelId="{CAEBFEEE-A0C0-4787-B205-5CB84F74FF5F}">
      <dgm:prSet custT="1"/>
      <dgm:spPr/>
      <dgm:t>
        <a:bodyPr/>
        <a:lstStyle/>
        <a:p>
          <a:pPr rtl="0"/>
          <a:r>
            <a:rPr lang="ru-RU" sz="2400" b="1" smtClean="0"/>
            <a:t>3.  Создание источника дохода для учащихся и в целом для школы.</a:t>
          </a:r>
          <a:endParaRPr lang="ru-RU" sz="2400"/>
        </a:p>
      </dgm:t>
    </dgm:pt>
    <dgm:pt modelId="{227954C7-03CA-45CD-9385-59D82FA93E6D}" type="parTrans" cxnId="{D73800A3-1811-4271-BFDE-F63AEAA4D0E9}">
      <dgm:prSet/>
      <dgm:spPr/>
      <dgm:t>
        <a:bodyPr/>
        <a:lstStyle/>
        <a:p>
          <a:endParaRPr lang="ru-RU"/>
        </a:p>
      </dgm:t>
    </dgm:pt>
    <dgm:pt modelId="{5FF6753B-93B1-40CF-A3AF-9A65DFACAFD2}" type="sibTrans" cxnId="{D73800A3-1811-4271-BFDE-F63AEAA4D0E9}">
      <dgm:prSet/>
      <dgm:spPr/>
      <dgm:t>
        <a:bodyPr/>
        <a:lstStyle/>
        <a:p>
          <a:endParaRPr lang="ru-RU"/>
        </a:p>
      </dgm:t>
    </dgm:pt>
    <dgm:pt modelId="{01C255D4-92A3-49E4-996F-98B25C122C20}" type="pres">
      <dgm:prSet presAssocID="{2D51F48B-3A3B-468B-8D74-23168C06C6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6B4AFE-AC6A-4E28-8F48-6ABBAC2D51F4}" type="pres">
      <dgm:prSet presAssocID="{C3E4A1A6-EA41-4285-A28F-2FED21271F9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E1554-9A94-4B9F-8CA5-C2437CA23DA0}" type="pres">
      <dgm:prSet presAssocID="{0D3B5B93-8089-4F93-B27F-80739B905DC9}" presName="spacer" presStyleCnt="0"/>
      <dgm:spPr/>
    </dgm:pt>
    <dgm:pt modelId="{82735D73-14C0-492E-9E9E-DE9D8779C511}" type="pres">
      <dgm:prSet presAssocID="{8EE53F7E-3105-46C4-94FB-55ACB2E5BBA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5D3C55-4D9A-439B-99CF-B6CE31598AF6}" type="pres">
      <dgm:prSet presAssocID="{2CEDD983-421C-47CD-98DD-8C7668C0CCC0}" presName="spacer" presStyleCnt="0"/>
      <dgm:spPr/>
    </dgm:pt>
    <dgm:pt modelId="{A3D9EF50-663D-4040-8658-7A47942F026F}" type="pres">
      <dgm:prSet presAssocID="{CAEBFEEE-A0C0-4787-B205-5CB84F74FF5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3800A3-1811-4271-BFDE-F63AEAA4D0E9}" srcId="{2D51F48B-3A3B-468B-8D74-23168C06C6A8}" destId="{CAEBFEEE-A0C0-4787-B205-5CB84F74FF5F}" srcOrd="2" destOrd="0" parTransId="{227954C7-03CA-45CD-9385-59D82FA93E6D}" sibTransId="{5FF6753B-93B1-40CF-A3AF-9A65DFACAFD2}"/>
    <dgm:cxn modelId="{7764A0FD-87CF-4AF0-9702-32268ED01B30}" type="presOf" srcId="{2D51F48B-3A3B-468B-8D74-23168C06C6A8}" destId="{01C255D4-92A3-49E4-996F-98B25C122C20}" srcOrd="0" destOrd="0" presId="urn:microsoft.com/office/officeart/2005/8/layout/vList2"/>
    <dgm:cxn modelId="{D7533884-EDE8-4567-8140-B16264081CE6}" type="presOf" srcId="{C3E4A1A6-EA41-4285-A28F-2FED21271F99}" destId="{DE6B4AFE-AC6A-4E28-8F48-6ABBAC2D51F4}" srcOrd="0" destOrd="0" presId="urn:microsoft.com/office/officeart/2005/8/layout/vList2"/>
    <dgm:cxn modelId="{34207A80-F674-4C7A-9B46-4931B6CECB3B}" srcId="{2D51F48B-3A3B-468B-8D74-23168C06C6A8}" destId="{C3E4A1A6-EA41-4285-A28F-2FED21271F99}" srcOrd="0" destOrd="0" parTransId="{9EADE32D-99DE-4437-A922-2EBC7A2023FB}" sibTransId="{0D3B5B93-8089-4F93-B27F-80739B905DC9}"/>
    <dgm:cxn modelId="{D11DF105-778E-427F-9309-18C5D560947F}" type="presOf" srcId="{CAEBFEEE-A0C0-4787-B205-5CB84F74FF5F}" destId="{A3D9EF50-663D-4040-8658-7A47942F026F}" srcOrd="0" destOrd="0" presId="urn:microsoft.com/office/officeart/2005/8/layout/vList2"/>
    <dgm:cxn modelId="{99C533E9-3621-43EC-A095-E80F18884761}" type="presOf" srcId="{8EE53F7E-3105-46C4-94FB-55ACB2E5BBA6}" destId="{82735D73-14C0-492E-9E9E-DE9D8779C511}" srcOrd="0" destOrd="0" presId="urn:microsoft.com/office/officeart/2005/8/layout/vList2"/>
    <dgm:cxn modelId="{4E7E045C-C6FD-4E5B-AFCA-18C2BE5D88F7}" srcId="{2D51F48B-3A3B-468B-8D74-23168C06C6A8}" destId="{8EE53F7E-3105-46C4-94FB-55ACB2E5BBA6}" srcOrd="1" destOrd="0" parTransId="{8C5DDB44-9AF5-46B7-B554-1A7FC86703B7}" sibTransId="{2CEDD983-421C-47CD-98DD-8C7668C0CCC0}"/>
    <dgm:cxn modelId="{3319019D-EFC4-41AD-9661-FB9A3221D373}" type="presParOf" srcId="{01C255D4-92A3-49E4-996F-98B25C122C20}" destId="{DE6B4AFE-AC6A-4E28-8F48-6ABBAC2D51F4}" srcOrd="0" destOrd="0" presId="urn:microsoft.com/office/officeart/2005/8/layout/vList2"/>
    <dgm:cxn modelId="{41A31094-1E00-4E57-915E-554B4474D6F6}" type="presParOf" srcId="{01C255D4-92A3-49E4-996F-98B25C122C20}" destId="{221E1554-9A94-4B9F-8CA5-C2437CA23DA0}" srcOrd="1" destOrd="0" presId="urn:microsoft.com/office/officeart/2005/8/layout/vList2"/>
    <dgm:cxn modelId="{A2884D7C-B9D7-4B7F-A783-6C0E5CE0C7F3}" type="presParOf" srcId="{01C255D4-92A3-49E4-996F-98B25C122C20}" destId="{82735D73-14C0-492E-9E9E-DE9D8779C511}" srcOrd="2" destOrd="0" presId="urn:microsoft.com/office/officeart/2005/8/layout/vList2"/>
    <dgm:cxn modelId="{0F628012-1BCA-4363-92E7-3CF5E7C46EE1}" type="presParOf" srcId="{01C255D4-92A3-49E4-996F-98B25C122C20}" destId="{4C5D3C55-4D9A-439B-99CF-B6CE31598AF6}" srcOrd="3" destOrd="0" presId="urn:microsoft.com/office/officeart/2005/8/layout/vList2"/>
    <dgm:cxn modelId="{2860E043-6273-4D74-A551-FDC6886ECB9E}" type="presParOf" srcId="{01C255D4-92A3-49E4-996F-98B25C122C20}" destId="{A3D9EF50-663D-4040-8658-7A47942F026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B4AFE-AC6A-4E28-8F48-6ABBAC2D51F4}">
      <dsp:nvSpPr>
        <dsp:cNvPr id="0" name=""/>
        <dsp:cNvSpPr/>
      </dsp:nvSpPr>
      <dsp:spPr>
        <a:xfrm>
          <a:off x="0" y="598"/>
          <a:ext cx="7704856" cy="11709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1. Создание базы для обучения учащихся основам предпринимательства и овощеводства, с получением практических навыков по данным предметам.</a:t>
          </a:r>
          <a:endParaRPr lang="ru-RU" sz="2400" kern="1200" dirty="0"/>
        </a:p>
      </dsp:txBody>
      <dsp:txXfrm>
        <a:off x="57163" y="57761"/>
        <a:ext cx="7590530" cy="1056656"/>
      </dsp:txXfrm>
    </dsp:sp>
    <dsp:sp modelId="{82735D73-14C0-492E-9E9E-DE9D8779C511}">
      <dsp:nvSpPr>
        <dsp:cNvPr id="0" name=""/>
        <dsp:cNvSpPr/>
      </dsp:nvSpPr>
      <dsp:spPr>
        <a:xfrm>
          <a:off x="0" y="1184223"/>
          <a:ext cx="7704856" cy="1170982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2. Выращивание рассады капусты для продажи населению и </a:t>
          </a:r>
          <a:r>
            <a:rPr lang="ru-RU" sz="2400" b="1" kern="1200" dirty="0" smtClean="0"/>
            <a:t>учреждениям</a:t>
          </a:r>
          <a:r>
            <a:rPr lang="ru-RU" sz="2000" b="1" kern="1200" dirty="0" smtClean="0"/>
            <a:t> </a:t>
          </a:r>
          <a:endParaRPr lang="ru-RU" sz="2000" kern="1200" dirty="0"/>
        </a:p>
      </dsp:txBody>
      <dsp:txXfrm>
        <a:off x="57163" y="1241386"/>
        <a:ext cx="7590530" cy="1056656"/>
      </dsp:txXfrm>
    </dsp:sp>
    <dsp:sp modelId="{A3D9EF50-663D-4040-8658-7A47942F026F}">
      <dsp:nvSpPr>
        <dsp:cNvPr id="0" name=""/>
        <dsp:cNvSpPr/>
      </dsp:nvSpPr>
      <dsp:spPr>
        <a:xfrm>
          <a:off x="0" y="2367848"/>
          <a:ext cx="7704856" cy="117098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3.  Создание источника дохода для учащихся и в целом для школы.</a:t>
          </a:r>
          <a:endParaRPr lang="ru-RU" sz="2400" kern="1200"/>
        </a:p>
      </dsp:txBody>
      <dsp:txXfrm>
        <a:off x="57163" y="2425011"/>
        <a:ext cx="7590530" cy="1056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18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81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4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3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7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34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93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089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66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56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515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C0E1A-874C-4FA7-BD52-E7F46BACBE85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5A5A9-69F5-4551-94B0-86D873C74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458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2132856"/>
            <a:ext cx="504056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i="1" dirty="0"/>
              <a:t>Автор: </a:t>
            </a:r>
            <a:r>
              <a:rPr lang="ru-RU" sz="3200" b="1" i="1" dirty="0" err="1"/>
              <a:t>Гайнетдинов</a:t>
            </a:r>
            <a:r>
              <a:rPr lang="ru-RU" sz="3200" b="1" i="1" dirty="0"/>
              <a:t> Ислам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i="1" dirty="0"/>
              <a:t>обучающийся 8 класса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kapusta-560x4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4032448" cy="285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s (3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1048"/>
            <a:ext cx="3528392" cy="285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55576" y="392078"/>
            <a:ext cx="7200800" cy="201622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Impact"/>
              </a:rPr>
              <a:t>Бизнес-план</a:t>
            </a:r>
          </a:p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Impact"/>
              </a:rPr>
              <a:t>Выращивание капусты на пришкольном участке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141069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67"/>
            <a:ext cx="9324528" cy="699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Рисунок 2" descr="Описание: C:\Users\Школа\Downloads\42657.750x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20" y="674576"/>
            <a:ext cx="2336240" cy="1764432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Рисунок 5" descr="Описание: C:\Users\Школа\Downloads\13856original_0bc25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" t="1888" r="2078" b="2515"/>
          <a:stretch>
            <a:fillRect/>
          </a:stretch>
        </p:blipFill>
        <p:spPr bwMode="auto">
          <a:xfrm>
            <a:off x="751620" y="2571898"/>
            <a:ext cx="2336240" cy="1809676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Рисунок 6" descr="Описание: C:\Users\Школа\Downloads\0291c0d8d3c6cb6c760c05488689b6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84" y="4530091"/>
            <a:ext cx="2395116" cy="1635213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7" descr="Описание: C:\Users\Школа\Downloads\1fed0651bec6c6b78889f1347325dfa2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74576"/>
            <a:ext cx="2283936" cy="1680657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Рисунок 3" descr="Описание: C:\Users\Школа\Downloads\938483f4a354fc64cee9a4e145b9151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8" r="16624"/>
          <a:stretch>
            <a:fillRect/>
          </a:stretch>
        </p:blipFill>
        <p:spPr bwMode="auto">
          <a:xfrm>
            <a:off x="4835252" y="2439008"/>
            <a:ext cx="2259369" cy="1781027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Рисунок 4" descr="Описание: C:\Users\Школа\Downloads\11.102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1"/>
          <a:stretch>
            <a:fillRect/>
          </a:stretch>
        </p:blipFill>
        <p:spPr bwMode="auto">
          <a:xfrm>
            <a:off x="4781832" y="4381574"/>
            <a:ext cx="2263586" cy="1785515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оле 8"/>
          <p:cNvSpPr txBox="1"/>
          <p:nvPr/>
        </p:nvSpPr>
        <p:spPr>
          <a:xfrm>
            <a:off x="3098800" y="960755"/>
            <a:ext cx="1636713" cy="59603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Цветная капуста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«Белый шар»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n w="1778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Calibri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Поле 9"/>
          <p:cNvSpPr txBox="1"/>
          <p:nvPr/>
        </p:nvSpPr>
        <p:spPr>
          <a:xfrm>
            <a:off x="3087860" y="2792661"/>
            <a:ext cx="1693972" cy="133794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Капуста 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белокочанная 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 «Слава»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Поле 10"/>
          <p:cNvSpPr txBox="1"/>
          <p:nvPr/>
        </p:nvSpPr>
        <p:spPr>
          <a:xfrm>
            <a:off x="6950509" y="2665730"/>
            <a:ext cx="1935480" cy="125857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Капуста 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белокочанная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 «</a:t>
            </a:r>
            <a:r>
              <a:rPr lang="ru-RU" sz="1600" b="1" dirty="0" err="1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Амагер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Поле 11"/>
          <p:cNvSpPr txBox="1"/>
          <p:nvPr/>
        </p:nvSpPr>
        <p:spPr>
          <a:xfrm>
            <a:off x="6858752" y="810260"/>
            <a:ext cx="2118995" cy="126936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Капуста 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белокочанная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 «Июньская»</a:t>
            </a:r>
            <a:endParaRPr lang="ru-RU" sz="1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Поле 12"/>
          <p:cNvSpPr txBox="1"/>
          <p:nvPr/>
        </p:nvSpPr>
        <p:spPr>
          <a:xfrm>
            <a:off x="3098800" y="4938611"/>
            <a:ext cx="1935480" cy="109728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Капуста </a:t>
            </a:r>
            <a:endParaRPr lang="ru-RU" sz="8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белокочанная </a:t>
            </a:r>
            <a:endParaRPr lang="ru-RU" sz="8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«Надежда»</a:t>
            </a:r>
            <a:endParaRPr lang="ru-RU" sz="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оле 13"/>
          <p:cNvSpPr txBox="1"/>
          <p:nvPr/>
        </p:nvSpPr>
        <p:spPr>
          <a:xfrm>
            <a:off x="6705600" y="4677431"/>
            <a:ext cx="2438400" cy="119380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Капуста</a:t>
            </a:r>
            <a:endParaRPr lang="ru-RU" sz="9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краснокочанная </a:t>
            </a:r>
            <a:endParaRPr lang="ru-RU" sz="9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effectLst/>
                <a:latin typeface="Cambria"/>
                <a:ea typeface="Calibri"/>
                <a:cs typeface="Times New Roman"/>
              </a:rPr>
              <a:t> «Ракета»</a:t>
            </a:r>
            <a:endParaRPr lang="ru-RU" sz="9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13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vecteezy.com/system/resources/previews/000/607/886/original/wooden-board-and-cabbages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9" y="0"/>
            <a:ext cx="9016037" cy="672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849" y="1484783"/>
            <a:ext cx="8229600" cy="1877085"/>
          </a:xfrm>
        </p:spPr>
        <p:txBody>
          <a:bodyPr>
            <a:normAutofit fontScale="90000"/>
          </a:bodyPr>
          <a:lstStyle/>
          <a:p>
            <a:r>
              <a:rPr lang="ru-RU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Impact"/>
              </a:rPr>
              <a:t>Бизнес-план</a:t>
            </a:r>
            <a:br>
              <a:rPr lang="ru-RU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Impact"/>
              </a:rPr>
            </a:br>
            <a:r>
              <a:rPr lang="ru-RU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Impact"/>
              </a:rPr>
              <a:t>Выращивание капусты на пришкольном участке</a:t>
            </a:r>
            <a:br>
              <a:rPr lang="ru-RU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Impact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3717032"/>
            <a:ext cx="5915000" cy="2409131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Автор: </a:t>
            </a:r>
            <a:r>
              <a:rPr lang="ru-RU" b="1" i="1" dirty="0" err="1"/>
              <a:t>Гайнетдинов</a:t>
            </a:r>
            <a:r>
              <a:rPr lang="ru-RU" b="1" i="1" dirty="0"/>
              <a:t> Ислам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обучающийся 8 класса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634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67"/>
            <a:ext cx="9236496" cy="692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Цель бизнес-плана: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31752707"/>
              </p:ext>
            </p:extLst>
          </p:nvPr>
        </p:nvGraphicFramePr>
        <p:xfrm>
          <a:off x="827584" y="1412776"/>
          <a:ext cx="7704856" cy="3539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49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236496" cy="692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140389"/>
              </p:ext>
            </p:extLst>
          </p:nvPr>
        </p:nvGraphicFramePr>
        <p:xfrm>
          <a:off x="827584" y="980728"/>
          <a:ext cx="7818834" cy="5130554"/>
        </p:xfrm>
        <a:graphic>
          <a:graphicData uri="http://schemas.openxmlformats.org/drawingml/2006/table">
            <a:tbl>
              <a:tblPr/>
              <a:tblGrid>
                <a:gridCol w="1913948"/>
                <a:gridCol w="2111015"/>
                <a:gridCol w="1715465"/>
                <a:gridCol w="2078406"/>
              </a:tblGrid>
              <a:tr h="133763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Отношение капусты: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2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К теплу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К влаге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К свету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К почвам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75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Холодостойкая культура. Ор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t t</a:t>
                      </a:r>
                      <a:r>
                        <a:rPr kumimoji="0" lang="en-US" alt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для роста: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днем 12 – 15</a:t>
                      </a:r>
                      <a:r>
                        <a:rPr kumimoji="0" lang="ru-RU" alt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С, ночью 8 – 10</a:t>
                      </a:r>
                      <a:r>
                        <a:rPr kumimoji="0" lang="ru-RU" alt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При 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18 – 20</a:t>
                      </a:r>
                      <a:r>
                        <a:rPr kumimoji="0" lang="ru-RU" alt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 всходы появляются на 3 – 4 день. 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выше 25 – 30</a:t>
                      </a:r>
                      <a:r>
                        <a:rPr kumimoji="0" lang="ru-RU" alt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 губительна для проросших семян. Закаленная рассада переносит кратко временные заморозки до – 5,</a:t>
                      </a:r>
                      <a:b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- 7</a:t>
                      </a:r>
                      <a:r>
                        <a:rPr kumimoji="0" lang="ru-RU" alt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 наилучший рост и развитие при</a:t>
                      </a:r>
                      <a:b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– 18 – 22 </a:t>
                      </a:r>
                      <a:r>
                        <a:rPr kumimoji="0" lang="ru-RU" altLang="ru-RU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Очень влаголюбивое растение.</a:t>
                      </a:r>
                      <a:b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При недостатке влаги – затягивается вегетационный период, замедляется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кочанообразование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.</a:t>
                      </a:r>
                      <a:b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Ор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влажность почвы 70-80%, воздуха</a:t>
                      </a:r>
                      <a:b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60-90% (особенно в период формирования кочана). Корневая система не переносит переувлажнения почвы. При затоплении корни начинают отмирать</a:t>
                      </a:r>
                      <a:b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ч/з 6 – 12 часов.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Культура длинного дня, светолюбивая не переносит затенения,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загущения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в период появления всходов и в фазе рассады.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Благоприятны – суглинистые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влагоудерживающие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почвы. Требовательна к минеральным удобрениям </a:t>
                      </a:r>
                      <a:r>
                        <a:rPr kumimoji="0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(N;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Р; К).</a:t>
                      </a:r>
                      <a:b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Р; К увеличивают устойчивость к заболеваниям (сосудистый бактериоз и склеротиния). Отзывчива на внесение органических удобрений.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483768" y="437853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Биологические особенности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5762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67"/>
            <a:ext cx="9236496" cy="692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27584" y="1557338"/>
            <a:ext cx="801479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125"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ru-RU" altLang="ru-RU" sz="2400" b="1" u="sng" dirty="0" smtClean="0">
                <a:solidFill>
                  <a:srgbClr val="CC0000"/>
                </a:solidFill>
              </a:rPr>
              <a:t>1. Раннеспелые сорта и гибриды</a:t>
            </a:r>
            <a:r>
              <a:rPr lang="ru-RU" altLang="ru-RU" sz="2400" dirty="0" smtClean="0">
                <a:solidFill>
                  <a:srgbClr val="0000FF"/>
                </a:solidFill>
              </a:rPr>
              <a:t> - (вегетационный период 100 – 120 дней). Июньская, номер первый </a:t>
            </a:r>
            <a:r>
              <a:rPr lang="ru-RU" altLang="ru-RU" sz="2400" dirty="0" err="1" smtClean="0">
                <a:solidFill>
                  <a:srgbClr val="0000FF"/>
                </a:solidFill>
              </a:rPr>
              <a:t>Грибовский</a:t>
            </a:r>
            <a:r>
              <a:rPr lang="ru-RU" altLang="ru-RU" sz="2400" dirty="0" smtClean="0">
                <a:solidFill>
                  <a:srgbClr val="0000FF"/>
                </a:solidFill>
              </a:rPr>
              <a:t> 147, Скороспелая </a:t>
            </a:r>
            <a:r>
              <a:rPr lang="ru-RU" altLang="ru-RU" sz="2400" dirty="0" err="1" smtClean="0">
                <a:solidFill>
                  <a:srgbClr val="0000FF"/>
                </a:solidFill>
              </a:rPr>
              <a:t>Трансформер</a:t>
            </a:r>
            <a:r>
              <a:rPr lang="ru-RU" altLang="ru-RU" sz="2400" dirty="0" smtClean="0">
                <a:solidFill>
                  <a:srgbClr val="0000FF"/>
                </a:solidFill>
              </a:rPr>
              <a:t>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Крафт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Малахит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Старт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Золотой гектар 1432; Казачек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   Соло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1.</a:t>
            </a:r>
          </a:p>
          <a:p>
            <a:pPr marL="0" indent="365125"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ru-RU" altLang="ru-RU" sz="2400" b="1" u="sng" dirty="0" smtClean="0">
                <a:solidFill>
                  <a:srgbClr val="CC0000"/>
                </a:solidFill>
              </a:rPr>
              <a:t>2. Среднеспелые сорта и гибриды</a:t>
            </a:r>
            <a:r>
              <a:rPr lang="ru-RU" altLang="ru-RU" sz="2400" dirty="0" smtClean="0">
                <a:solidFill>
                  <a:srgbClr val="0000FF"/>
                </a:solidFill>
              </a:rPr>
              <a:t> – (вегетационный период 125 – 140 дней). Слава 231; Слава 1305; Надежда; Белорусская 455; СБ-3; Семко-Юбилейный 217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</a:t>
            </a:r>
            <a:r>
              <a:rPr lang="ru-RU" altLang="ru-RU" sz="2400" dirty="0" err="1" smtClean="0">
                <a:solidFill>
                  <a:srgbClr val="0000FF"/>
                </a:solidFill>
              </a:rPr>
              <a:t>Мидор</a:t>
            </a:r>
            <a:r>
              <a:rPr lang="ru-RU" altLang="ru-RU" sz="2400" dirty="0" smtClean="0">
                <a:solidFill>
                  <a:srgbClr val="0000FF"/>
                </a:solidFill>
              </a:rPr>
              <a:t>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</a:t>
            </a:r>
            <a:r>
              <a:rPr lang="ru-RU" altLang="ru-RU" sz="2400" dirty="0" err="1" smtClean="0">
                <a:solidFill>
                  <a:srgbClr val="0000FF"/>
                </a:solidFill>
              </a:rPr>
              <a:t>Рамада</a:t>
            </a:r>
            <a:r>
              <a:rPr lang="ru-RU" altLang="ru-RU" sz="2400" dirty="0" smtClean="0">
                <a:solidFill>
                  <a:srgbClr val="0000FF"/>
                </a:solidFill>
              </a:rPr>
              <a:t>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1.</a:t>
            </a:r>
          </a:p>
          <a:p>
            <a:pPr marL="0" indent="365125"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ru-RU" altLang="ru-RU" sz="2400" b="1" u="sng" dirty="0" smtClean="0">
                <a:solidFill>
                  <a:srgbClr val="CC0000"/>
                </a:solidFill>
              </a:rPr>
              <a:t>3. Позднеспелые сорта и гибриды</a:t>
            </a:r>
            <a:r>
              <a:rPr lang="ru-RU" altLang="ru-RU" sz="2400" dirty="0" smtClean="0">
                <a:solidFill>
                  <a:srgbClr val="0000FF"/>
                </a:solidFill>
              </a:rPr>
              <a:t> – </a:t>
            </a:r>
            <a:r>
              <a:rPr lang="ru-RU" altLang="ru-RU" sz="2400" dirty="0" err="1" smtClean="0">
                <a:solidFill>
                  <a:srgbClr val="0000FF"/>
                </a:solidFill>
              </a:rPr>
              <a:t>Амагер</a:t>
            </a:r>
            <a:r>
              <a:rPr lang="ru-RU" altLang="ru-RU" sz="2400" dirty="0" smtClean="0">
                <a:solidFill>
                  <a:srgbClr val="0000FF"/>
                </a:solidFill>
              </a:rPr>
              <a:t> 611; Колобок; Снежный шар; Экстра </a:t>
            </a:r>
            <a:r>
              <a:rPr lang="en-US" altLang="ru-RU" sz="2400" dirty="0" smtClean="0">
                <a:solidFill>
                  <a:srgbClr val="0000FF"/>
                </a:solidFill>
              </a:rPr>
              <a:t>F</a:t>
            </a:r>
            <a:r>
              <a:rPr lang="ru-RU" altLang="ru-RU" sz="2400" dirty="0" smtClean="0">
                <a:solidFill>
                  <a:srgbClr val="0000FF"/>
                </a:solidFill>
              </a:rPr>
              <a:t>1; </a:t>
            </a:r>
            <a:r>
              <a:rPr lang="ru-RU" altLang="ru-RU" sz="2400" dirty="0" err="1" smtClean="0">
                <a:solidFill>
                  <a:srgbClr val="0000FF"/>
                </a:solidFill>
              </a:rPr>
              <a:t>Бартоло</a:t>
            </a:r>
            <a:r>
              <a:rPr lang="ru-RU" altLang="ru-RU" sz="2400" dirty="0" smtClean="0">
                <a:solidFill>
                  <a:srgbClr val="0000FF"/>
                </a:solidFill>
              </a:rPr>
              <a:t>.</a:t>
            </a:r>
            <a:endParaRPr lang="ru-RU" altLang="ru-RU" sz="2400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491208"/>
            <a:ext cx="5832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Технология выращивания:</a:t>
            </a:r>
            <a:b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Сорта и гибриды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4111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67"/>
            <a:ext cx="9324528" cy="699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55577" y="1268760"/>
            <a:ext cx="7776864" cy="50405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125" algn="just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ru-RU" altLang="ru-RU" sz="2200" b="1" dirty="0" smtClean="0">
                <a:solidFill>
                  <a:srgbClr val="0000FF"/>
                </a:solidFill>
              </a:rPr>
              <a:t>Сортировка в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3%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растворе поваренной соли (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2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чайные ложки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1 л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воды)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2-3 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минуты + промывка и просушивание.</a:t>
            </a:r>
          </a:p>
          <a:p>
            <a:pPr marL="0" indent="365125" algn="just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ru-RU" altLang="ru-RU" sz="2200" b="1" u="sng" dirty="0" smtClean="0">
                <a:solidFill>
                  <a:srgbClr val="0000FF"/>
                </a:solidFill>
              </a:rPr>
              <a:t>Обеззараживание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: от грибных и бактериальных заболеваний (ложномучнистой росы, черной пятнистости, </a:t>
            </a:r>
            <a:r>
              <a:rPr lang="ru-RU" altLang="ru-RU" sz="2200" b="1" dirty="0" err="1" smtClean="0">
                <a:solidFill>
                  <a:srgbClr val="0000FF"/>
                </a:solidFill>
              </a:rPr>
              <a:t>гнилей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, сосудистого бактериоза) – прогрев сухим способом (на батарее) </a:t>
            </a:r>
            <a:r>
              <a:rPr lang="en-US" altLang="ru-RU" sz="2200" b="1" dirty="0" smtClean="0">
                <a:solidFill>
                  <a:srgbClr val="CC0000"/>
                </a:solidFill>
              </a:rPr>
              <a:t>t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 45 – 50 </a:t>
            </a:r>
            <a:r>
              <a:rPr lang="ru-RU" altLang="ru-RU" sz="2200" b="1" baseline="30000" dirty="0" smtClean="0">
                <a:solidFill>
                  <a:srgbClr val="CC0000"/>
                </a:solidFill>
              </a:rPr>
              <a:t>0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С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–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2 – 3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часа или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20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мин. в горячую воду – до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50 </a:t>
            </a:r>
            <a:r>
              <a:rPr lang="ru-RU" altLang="ru-RU" sz="2200" b="1" baseline="30000" dirty="0" smtClean="0">
                <a:solidFill>
                  <a:srgbClr val="CC0000"/>
                </a:solidFill>
              </a:rPr>
              <a:t>0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С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+  охлаждение и просушивание. Раствор горчицы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1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столовая ложка +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0,5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стакана теплой воды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4 – 5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часов. Для дружного прорастания обрабатывают соком алоэ, </a:t>
            </a:r>
            <a:r>
              <a:rPr lang="ru-RU" altLang="ru-RU" sz="2200" b="1" dirty="0" err="1" smtClean="0">
                <a:solidFill>
                  <a:srgbClr val="0000FF"/>
                </a:solidFill>
              </a:rPr>
              <a:t>каланхоэ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, чеснока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(1:5)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1 – 1,5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часа. </a:t>
            </a:r>
            <a:r>
              <a:rPr lang="ru-RU" altLang="ru-RU" sz="2200" b="1" dirty="0" err="1" smtClean="0">
                <a:solidFill>
                  <a:srgbClr val="0000FF"/>
                </a:solidFill>
              </a:rPr>
              <a:t>Эпин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(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2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капли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0,5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стакана воды </a:t>
            </a:r>
            <a:r>
              <a:rPr lang="en-US" altLang="ru-RU" sz="2200" b="1" dirty="0" smtClean="0">
                <a:solidFill>
                  <a:srgbClr val="CC0000"/>
                </a:solidFill>
              </a:rPr>
              <a:t>t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 20 – 22 </a:t>
            </a:r>
            <a:r>
              <a:rPr lang="ru-RU" altLang="ru-RU" sz="2200" b="1" baseline="30000" dirty="0" smtClean="0">
                <a:solidFill>
                  <a:srgbClr val="CC0000"/>
                </a:solidFill>
              </a:rPr>
              <a:t>0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С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)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12 – 16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часов.</a:t>
            </a:r>
          </a:p>
          <a:p>
            <a:pPr marL="0" indent="365125" algn="just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ru-RU" altLang="ru-RU" sz="2200" b="1" dirty="0" smtClean="0">
                <a:solidFill>
                  <a:srgbClr val="0000FF"/>
                </a:solidFill>
              </a:rPr>
              <a:t>Обработка питательным раствором – </a:t>
            </a:r>
            <a:r>
              <a:rPr lang="ru-RU" altLang="ru-RU" sz="2200" b="1" dirty="0" err="1" smtClean="0">
                <a:solidFill>
                  <a:srgbClr val="0000FF"/>
                </a:solidFill>
              </a:rPr>
              <a:t>Кемира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-универсал или </a:t>
            </a:r>
            <a:r>
              <a:rPr lang="ru-RU" altLang="ru-RU" sz="2200" b="1" dirty="0" err="1" smtClean="0">
                <a:solidFill>
                  <a:srgbClr val="0000FF"/>
                </a:solidFill>
              </a:rPr>
              <a:t>Растворином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(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1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чайная ложка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1 л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воды) в течение</a:t>
            </a:r>
            <a:br>
              <a:rPr lang="ru-RU" altLang="ru-RU" sz="2200" b="1" dirty="0" smtClean="0">
                <a:solidFill>
                  <a:srgbClr val="0000FF"/>
                </a:solidFill>
              </a:rPr>
            </a:br>
            <a:r>
              <a:rPr lang="ru-RU" altLang="ru-RU" sz="2200" b="1" dirty="0" smtClean="0">
                <a:solidFill>
                  <a:srgbClr val="CC0000"/>
                </a:solidFill>
              </a:rPr>
              <a:t>12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часов + промывка холодной водой и помещение в холодильник на сутки </a:t>
            </a:r>
            <a:r>
              <a:rPr lang="en-US" altLang="ru-RU" sz="2200" b="1" dirty="0" smtClean="0">
                <a:solidFill>
                  <a:srgbClr val="CC0000"/>
                </a:solidFill>
              </a:rPr>
              <a:t>t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 1 – 3 </a:t>
            </a:r>
            <a:r>
              <a:rPr lang="ru-RU" altLang="ru-RU" sz="2200" b="1" baseline="30000" dirty="0" smtClean="0">
                <a:solidFill>
                  <a:srgbClr val="CC0000"/>
                </a:solidFill>
              </a:rPr>
              <a:t>0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С.</a:t>
            </a:r>
            <a:endParaRPr lang="ru-RU" altLang="ru-RU" sz="2200" b="1" dirty="0" smtClean="0">
              <a:solidFill>
                <a:srgbClr val="0000FF"/>
              </a:solidFill>
            </a:endParaRPr>
          </a:p>
          <a:p>
            <a:pPr marL="0" indent="365125" algn="just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ru-RU" altLang="ru-RU" sz="2200" b="1" dirty="0" smtClean="0">
                <a:solidFill>
                  <a:srgbClr val="0000FF"/>
                </a:solidFill>
              </a:rPr>
              <a:t>Намачивание семян на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1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час.</a:t>
            </a:r>
          </a:p>
          <a:p>
            <a:pPr marL="0" indent="365125" algn="just">
              <a:lnSpc>
                <a:spcPct val="80000"/>
              </a:lnSpc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ru-RU" altLang="ru-RU" sz="2200" b="1" u="sng" dirty="0" smtClean="0">
                <a:solidFill>
                  <a:srgbClr val="0000FF"/>
                </a:solidFill>
              </a:rPr>
              <a:t>Сроки посева: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за </a:t>
            </a:r>
            <a:r>
              <a:rPr lang="ru-RU" altLang="ru-RU" sz="2200" b="1" dirty="0" smtClean="0">
                <a:solidFill>
                  <a:srgbClr val="CC0000"/>
                </a:solidFill>
              </a:rPr>
              <a:t>55 – 60</a:t>
            </a:r>
            <a:r>
              <a:rPr lang="ru-RU" altLang="ru-RU" sz="2200" b="1" dirty="0" smtClean="0">
                <a:solidFill>
                  <a:srgbClr val="0000FF"/>
                </a:solidFill>
              </a:rPr>
              <a:t> дней до высадки в грунт.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692696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Подготовка семян капусты к посеву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6037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67"/>
            <a:ext cx="9324528" cy="699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86804" y="1124744"/>
            <a:ext cx="7992889" cy="55177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u="sng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Выбор места, почвы: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лучшие почвы – суглинистые (</a:t>
            </a:r>
            <a:r>
              <a:rPr lang="ru-RU" altLang="ru-RU" sz="1900" b="1" dirty="0" smtClean="0">
                <a:solidFill>
                  <a:srgbClr val="FF0000"/>
                </a:solidFill>
              </a:rPr>
              <a:t>рН 5,5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);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хорошо прогреваемые, защищенные от северных ветров.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u="sng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Предшественники: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размещение капусты, после культур под которые вносили</a:t>
            </a:r>
            <a:br>
              <a:rPr lang="ru-RU" altLang="ru-RU" sz="1900" b="1" dirty="0" smtClean="0">
                <a:solidFill>
                  <a:srgbClr val="000099"/>
                </a:solidFill>
              </a:rPr>
            </a:br>
            <a:r>
              <a:rPr lang="ru-RU" altLang="ru-RU" sz="1900" b="1" dirty="0" smtClean="0">
                <a:solidFill>
                  <a:srgbClr val="000099"/>
                </a:solidFill>
              </a:rPr>
              <a:t>     органические удобрения;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хорошие предшественники (огурцы, лук, томаты и т.д.);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нельзя сажать после крестоцветных;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возвращать на прежнее место через </a:t>
            </a:r>
            <a:r>
              <a:rPr lang="ru-RU" alt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 – 5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 лет.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u="sng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Подготовка почвы: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осенью почву перепахивают или перекапывают на полный штык лопаты; под вспашку или перекопку вносят органические удобрения;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весной, как подсохнет почва, участок боронуют;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перед посадкой – мелко вспахивают или перекапывают, выравнивают.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u="sng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4. Удобрения: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навоз вносят осенью;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перегной (</a:t>
            </a:r>
            <a:r>
              <a:rPr lang="ru-RU" alt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– 4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 кг/м или </a:t>
            </a:r>
            <a:r>
              <a:rPr lang="ru-RU" alt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 – 8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 кг/м) весной под перепашку;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ru-RU" altLang="ru-RU" sz="1900" b="1" dirty="0" smtClean="0">
                <a:solidFill>
                  <a:srgbClr val="000099"/>
                </a:solidFill>
              </a:rPr>
              <a:t>   - минеральные удобрения – </a:t>
            </a:r>
            <a:r>
              <a:rPr lang="ru-RU" alt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 – 9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 г/м</a:t>
            </a:r>
            <a:r>
              <a:rPr lang="ru-RU" altLang="ru-RU" sz="1900" b="1" baseline="30000" dirty="0" smtClean="0">
                <a:solidFill>
                  <a:srgbClr val="000099"/>
                </a:solidFill>
              </a:rPr>
              <a:t>2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 по </a:t>
            </a:r>
            <a:r>
              <a:rPr lang="ru-RU" altLang="ru-RU" sz="1900" b="1" dirty="0" err="1" smtClean="0">
                <a:solidFill>
                  <a:srgbClr val="000099"/>
                </a:solidFill>
              </a:rPr>
              <a:t>д.в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. можно в лунки.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93700" y="579438"/>
            <a:ext cx="8569325" cy="689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Выращивания белокочанной капусты </a:t>
            </a:r>
            <a:endParaRPr lang="en-US" altLang="ru-RU" sz="27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altLang="ru-RU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(открытый грунт через рассаду)</a:t>
            </a:r>
          </a:p>
        </p:txBody>
      </p:sp>
    </p:spTree>
    <p:extLst>
      <p:ext uri="{BB962C8B-B14F-4D97-AF65-F5344CB8AC3E}">
        <p14:creationId xmlns:p14="http://schemas.microsoft.com/office/powerpoint/2010/main" val="348255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2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4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64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6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92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44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20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6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28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640"/>
                            </p:stCondLst>
                            <p:childTnLst>
                              <p:par>
                                <p:cTn id="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160"/>
                            </p:stCondLst>
                            <p:childTnLst>
                              <p:par>
                                <p:cTn id="8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2960"/>
                            </p:stCondLst>
                            <p:childTnLst>
                              <p:par>
                                <p:cTn id="8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4880"/>
                            </p:stCondLst>
                            <p:childTnLst>
                              <p:par>
                                <p:cTn id="9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67"/>
            <a:ext cx="9324528" cy="699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2721" y="620688"/>
            <a:ext cx="792088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>
              <a:lnSpc>
                <a:spcPct val="80000"/>
              </a:lnSpc>
              <a:defRPr/>
            </a:pPr>
            <a:r>
              <a:rPr lang="ru-RU" altLang="ru-RU" sz="2000" b="1" u="sng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Высадка рассады и схемы посадки: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сроки посадки зависят от сорта;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способ сева – рядовой;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схемы посадки раннего сорта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60х35-40, 70х30-35, 50х50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                              средние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70х50, 60х40-60</a:t>
            </a:r>
            <a:endParaRPr lang="ru-RU" altLang="ru-RU" sz="2000" b="1" dirty="0">
              <a:solidFill>
                <a:srgbClr val="000099"/>
              </a:solidFill>
            </a:endParaRP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                              поздние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60х45-50, 70х45-70</a:t>
            </a:r>
            <a:r>
              <a:rPr lang="ru-RU" altLang="ru-RU" sz="2000" b="1" dirty="0">
                <a:solidFill>
                  <a:srgbClr val="000099"/>
                </a:solidFill>
              </a:rPr>
              <a:t>.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u="sng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Техника </a:t>
            </a:r>
            <a:r>
              <a:rPr lang="ru-RU" altLang="ru-RU" sz="2000" b="1" u="sng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посадки: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закаливание рассады за неделю до высадки;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за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ru-RU" altLang="ru-RU" sz="2000" b="1" dirty="0">
                <a:solidFill>
                  <a:srgbClr val="000099"/>
                </a:solidFill>
              </a:rPr>
              <a:t> час до посадки в грунт рассаду поливают;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высаживают с комом земли;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за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30</a:t>
            </a:r>
            <a:r>
              <a:rPr lang="ru-RU" altLang="ru-RU" sz="2000" b="1" dirty="0">
                <a:solidFill>
                  <a:srgbClr val="000099"/>
                </a:solidFill>
              </a:rPr>
              <a:t> мин. до посадки </a:t>
            </a:r>
            <a:r>
              <a:rPr lang="ru-RU" altLang="ru-RU" sz="2000" b="1" dirty="0" err="1">
                <a:solidFill>
                  <a:srgbClr val="000099"/>
                </a:solidFill>
              </a:rPr>
              <a:t>удривают</a:t>
            </a:r>
            <a:r>
              <a:rPr lang="ru-RU" altLang="ru-RU" sz="2000" b="1" dirty="0">
                <a:solidFill>
                  <a:srgbClr val="000099"/>
                </a:solidFill>
              </a:rPr>
              <a:t> табачной пылью (капустная муха);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выбраковка больных и поврежденных растений;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длинные корешки укорачивают на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  <a:r>
              <a:rPr lang="ru-RU" altLang="ru-RU" sz="2000" b="1" dirty="0">
                <a:solidFill>
                  <a:srgbClr val="000099"/>
                </a:solidFill>
              </a:rPr>
              <a:t>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корни обмакивают в глиняную болтушку;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заглубляют рассаду до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ru-RU" altLang="ru-RU" sz="2000" b="1" dirty="0">
                <a:solidFill>
                  <a:srgbClr val="000099"/>
                </a:solidFill>
              </a:rPr>
              <a:t> настоящих листьев;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следующие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 – 5</a:t>
            </a:r>
            <a:r>
              <a:rPr lang="ru-RU" altLang="ru-RU" sz="2000" b="1" dirty="0">
                <a:solidFill>
                  <a:srgbClr val="000099"/>
                </a:solidFill>
              </a:rPr>
              <a:t> дней растения поливают по вечерам;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- через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 – 6</a:t>
            </a:r>
            <a:r>
              <a:rPr lang="ru-RU" altLang="ru-RU" sz="2000" b="1" dirty="0">
                <a:solidFill>
                  <a:srgbClr val="000099"/>
                </a:solidFill>
              </a:rPr>
              <a:t> дней на место не прижившейся рассады сажают новую.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u="sng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Уход</a:t>
            </a:r>
            <a:r>
              <a:rPr lang="ru-RU" altLang="ru-RU" sz="2000" b="1" u="sng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Подкормки:</a:t>
            </a:r>
          </a:p>
          <a:p>
            <a:pPr indent="365125">
              <a:lnSpc>
                <a:spcPct val="80000"/>
              </a:lnSpc>
              <a:defRPr/>
            </a:pPr>
            <a:r>
              <a:rPr lang="ru-RU" altLang="ru-RU" sz="2000" b="1" dirty="0">
                <a:solidFill>
                  <a:srgbClr val="000099"/>
                </a:solidFill>
              </a:rPr>
              <a:t>   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1-я </a:t>
            </a:r>
            <a:r>
              <a:rPr lang="ru-RU" altLang="ru-RU" sz="2000" b="1" dirty="0">
                <a:solidFill>
                  <a:srgbClr val="000099"/>
                </a:solidFill>
              </a:rPr>
              <a:t>через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10-14</a:t>
            </a:r>
            <a:r>
              <a:rPr lang="ru-RU" altLang="ru-RU" sz="2000" b="1" dirty="0">
                <a:solidFill>
                  <a:srgbClr val="000099"/>
                </a:solidFill>
              </a:rPr>
              <a:t> дней –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0,5%</a:t>
            </a:r>
            <a:r>
              <a:rPr lang="ru-RU" altLang="ru-RU" sz="2000" b="1" dirty="0">
                <a:solidFill>
                  <a:srgbClr val="000099"/>
                </a:solidFill>
              </a:rPr>
              <a:t> раствором аммиачной селитры или жидкими органическими удобрениями коровяк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(1:5)</a:t>
            </a:r>
            <a:r>
              <a:rPr lang="ru-RU" altLang="ru-RU" sz="2000" b="1" dirty="0">
                <a:solidFill>
                  <a:srgbClr val="000099"/>
                </a:solidFill>
              </a:rPr>
              <a:t> или птичьим пометом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(1:10)</a:t>
            </a:r>
            <a:r>
              <a:rPr lang="ru-RU" altLang="ru-RU" sz="2000" b="1" dirty="0">
                <a:solidFill>
                  <a:srgbClr val="000099"/>
                </a:solidFill>
              </a:rPr>
              <a:t> –</a:t>
            </a:r>
            <a:r>
              <a:rPr lang="ru-RU" altLang="ru-RU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– 1,5 л</a:t>
            </a:r>
            <a:r>
              <a:rPr lang="ru-RU" altLang="ru-RU" sz="2000" b="1" dirty="0">
                <a:solidFill>
                  <a:srgbClr val="000099"/>
                </a:solidFill>
              </a:rPr>
              <a:t> на растение (под корень);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7898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1" y="-35067"/>
            <a:ext cx="9324528" cy="699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46088" y="548680"/>
            <a:ext cx="8229600" cy="606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Вредители капусты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59034" y="1196752"/>
            <a:ext cx="7704857" cy="50400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125" algn="just">
              <a:lnSpc>
                <a:spcPct val="90000"/>
              </a:lnSpc>
              <a:buFontTx/>
              <a:buNone/>
              <a:defRPr/>
            </a:pPr>
            <a:r>
              <a:rPr lang="ru-RU" altLang="ru-RU" sz="2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Бабочка белянка</a:t>
            </a:r>
            <a:r>
              <a:rPr lang="ru-RU" altLang="ru-RU" sz="2600" dirty="0" smtClean="0">
                <a:solidFill>
                  <a:srgbClr val="000099"/>
                </a:solidFill>
                <a:latin typeface="Comic Sans MS" pitchFamily="66" charset="0"/>
              </a:rPr>
              <a:t> – зимует в стадии куколки на стволах и ветвях деревьев, заборах, стенок домов, внутри сараев. Яйца бабочка откладывает по </a:t>
            </a:r>
            <a:r>
              <a:rPr lang="ru-RU" altLang="ru-RU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15 – 20</a:t>
            </a:r>
            <a:r>
              <a:rPr lang="ru-RU" altLang="ru-RU" sz="2600" dirty="0" smtClean="0">
                <a:solidFill>
                  <a:srgbClr val="000099"/>
                </a:solidFill>
                <a:latin typeface="Comic Sans MS" pitchFamily="66" charset="0"/>
              </a:rPr>
              <a:t> штук на нижнюю сторону листа. Гусеницы объедают листья.</a:t>
            </a:r>
          </a:p>
          <a:p>
            <a:pPr marL="0" indent="365125" algn="just">
              <a:lnSpc>
                <a:spcPct val="90000"/>
              </a:lnSpc>
              <a:buFontTx/>
              <a:buNone/>
              <a:defRPr/>
            </a:pPr>
            <a:r>
              <a:rPr lang="ru-RU" altLang="ru-RU" sz="2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Капустная моль</a:t>
            </a:r>
            <a:r>
              <a:rPr lang="ru-RU" altLang="ru-RU" sz="2600" dirty="0" smtClean="0">
                <a:solidFill>
                  <a:srgbClr val="000099"/>
                </a:solidFill>
                <a:latin typeface="Comic Sans MS" pitchFamily="66" charset="0"/>
              </a:rPr>
              <a:t> – вредят гусеницы – внедряются в паренхиму листа (делает мины).</a:t>
            </a:r>
          </a:p>
          <a:p>
            <a:pPr marL="0" indent="365125" algn="just">
              <a:lnSpc>
                <a:spcPct val="90000"/>
              </a:lnSpc>
              <a:buFontTx/>
              <a:buNone/>
              <a:defRPr/>
            </a:pPr>
            <a:r>
              <a:rPr lang="ru-RU" altLang="ru-RU" sz="2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Капустная совка</a:t>
            </a:r>
            <a:r>
              <a:rPr lang="ru-RU" altLang="ru-RU" sz="2600" dirty="0" smtClean="0">
                <a:solidFill>
                  <a:srgbClr val="000099"/>
                </a:solidFill>
                <a:latin typeface="Comic Sans MS" pitchFamily="66" charset="0"/>
              </a:rPr>
              <a:t> – вредят гусеницы ближе к осени внедряются внутрь кочана, прогрызают в нем ходы и загрязняют ходы экспериментами.</a:t>
            </a:r>
          </a:p>
          <a:p>
            <a:pPr marL="0" indent="365125" algn="just">
              <a:lnSpc>
                <a:spcPct val="90000"/>
              </a:lnSpc>
              <a:buFontTx/>
              <a:buNone/>
              <a:defRPr/>
            </a:pPr>
            <a:r>
              <a:rPr lang="ru-RU" altLang="ru-RU" sz="2600" dirty="0" smtClean="0">
                <a:solidFill>
                  <a:srgbClr val="000099"/>
                </a:solidFill>
                <a:latin typeface="Comic Sans MS" pitchFamily="66" charset="0"/>
              </a:rPr>
              <a:t>Капустная тля, </a:t>
            </a:r>
            <a:r>
              <a:rPr lang="ru-RU" altLang="ru-RU" sz="2600" dirty="0" err="1" smtClean="0">
                <a:solidFill>
                  <a:srgbClr val="000099"/>
                </a:solidFill>
                <a:latin typeface="Comic Sans MS" pitchFamily="66" charset="0"/>
              </a:rPr>
              <a:t>капусная</a:t>
            </a:r>
            <a:r>
              <a:rPr lang="ru-RU" altLang="ru-RU" sz="2600" dirty="0" smtClean="0">
                <a:solidFill>
                  <a:srgbClr val="000099"/>
                </a:solidFill>
                <a:latin typeface="Comic Sans MS" pitchFamily="66" charset="0"/>
              </a:rPr>
              <a:t> муха, крестоцветные блошки, крестоцветные клопы и т.д.</a:t>
            </a:r>
          </a:p>
        </p:txBody>
      </p:sp>
    </p:spTree>
    <p:extLst>
      <p:ext uri="{BB962C8B-B14F-4D97-AF65-F5344CB8AC3E}">
        <p14:creationId xmlns:p14="http://schemas.microsoft.com/office/powerpoint/2010/main" val="207941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5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25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25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25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7409495</TotalTime>
  <Words>800</Words>
  <Application>Microsoft Office PowerPoint</Application>
  <PresentationFormat>Экран (4:3)</PresentationFormat>
  <Paragraphs>91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Автор: Гайнетдинов Ислам обучающийся 8 класса</vt:lpstr>
      <vt:lpstr>Бизнес-план Выращивание капусты на пришкольном участке </vt:lpstr>
      <vt:lpstr>Цель бизнес-плана: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Автор: Гайнетдинов Ислам обучающийся 8 класса</dc:title>
  <dc:creator>школа</dc:creator>
  <cp:lastModifiedBy>школа</cp:lastModifiedBy>
  <cp:revision>8</cp:revision>
  <dcterms:created xsi:type="dcterms:W3CDTF">2023-02-02T05:24:31Z</dcterms:created>
  <dcterms:modified xsi:type="dcterms:W3CDTF">2023-02-08T10:02:26Z</dcterms:modified>
</cp:coreProperties>
</file>